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791" r:id="rId2"/>
    <p:sldId id="765" r:id="rId3"/>
    <p:sldId id="256" r:id="rId4"/>
    <p:sldId id="257" r:id="rId5"/>
    <p:sldId id="258" r:id="rId6"/>
    <p:sldId id="259" r:id="rId7"/>
    <p:sldId id="260" r:id="rId8"/>
    <p:sldId id="277" r:id="rId9"/>
    <p:sldId id="278" r:id="rId10"/>
    <p:sldId id="267" r:id="rId11"/>
    <p:sldId id="266" r:id="rId12"/>
    <p:sldId id="279" r:id="rId13"/>
    <p:sldId id="792" r:id="rId14"/>
    <p:sldId id="798" r:id="rId15"/>
    <p:sldId id="261" r:id="rId16"/>
    <p:sldId id="262" r:id="rId17"/>
    <p:sldId id="263" r:id="rId18"/>
    <p:sldId id="270" r:id="rId19"/>
    <p:sldId id="269" r:id="rId20"/>
    <p:sldId id="799" r:id="rId21"/>
    <p:sldId id="800" r:id="rId22"/>
    <p:sldId id="801" r:id="rId23"/>
    <p:sldId id="80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8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EB8EEC-3449-435B-B6FA-18314DB0EC24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11F893-782F-457E-A972-1CAAFE44E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2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547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037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40BF6-999C-41D0-ABD7-5DC9D2285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0B852B-7A0C-465F-A3F1-DFDA53960A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9B63C-872F-425B-AC10-AAB6A0F0BB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4F50876-1E7D-4700-A8ED-AB511F268028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0CA0C-2E83-4003-90BE-C625B23FD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D31BA4-1060-4838-A9C1-599DB3B96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C311-4F9E-4992-9257-4D9921ECF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7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6A250-57AB-422F-A845-91FE72DE0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B4E129-32CD-478A-95FB-89DBC49D17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F4FD34-56E5-469E-960D-2E2873C6A5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4F50876-1E7D-4700-A8ED-AB511F268028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3E619-B6EC-49D9-90BB-056E8205C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AB489-3190-4ED2-832B-9DC92A0A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C311-4F9E-4992-9257-4D9921ECF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47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51BB36-213C-4798-BEBF-7FFF86C5D3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438A2B-7262-4FAC-9C2B-2618534977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908DF-B500-4D68-B638-162FD83329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4F50876-1E7D-4700-A8ED-AB511F268028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3D786-8145-45E5-9626-5DD12E016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270E6-7681-49D4-9977-C56B2545D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C311-4F9E-4992-9257-4D9921ECF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691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content with 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7455116" y="1626099"/>
            <a:ext cx="4266983" cy="4673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 sz="2400">
                <a:solidFill>
                  <a:schemeClr val="accent3"/>
                </a:solidFill>
              </a:defRPr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6"/>
          </p:nvPr>
        </p:nvSpPr>
        <p:spPr>
          <a:xfrm>
            <a:off x="469900" y="1665288"/>
            <a:ext cx="6660866" cy="4633913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868955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- Deloitte green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69900" y="1700213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899" y="3423545"/>
            <a:ext cx="10418235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CND Guild</a:t>
            </a:r>
          </a:p>
        </p:txBody>
      </p:sp>
      <p:sp>
        <p:nvSpPr>
          <p:cNvPr id="13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Copyright © 2020 Deloitte Development LLC. All rights reserved.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2917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- Deloitte black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0" y="3429000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CND Guild</a:t>
            </a:r>
          </a:p>
        </p:txBody>
      </p:sp>
      <p:sp>
        <p:nvSpPr>
          <p:cNvPr id="21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Copyright © 2020 Deloitte Development LLC. All rights reserved.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9136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5D6EB-BCE5-465D-8694-704792A9A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0001C-4B38-4611-9655-22C6EAA60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9FECA-2C4D-4AC7-B33A-CE54459018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4F50876-1E7D-4700-A8ED-AB511F268028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E056D-501D-4AC2-9A94-86F1004E8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959D7A-CE61-478F-B4A9-25390D23E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C311-4F9E-4992-9257-4D9921ECF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745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E5419-4027-4F61-BC11-B7BD670F4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6D7FBC-2E7E-49FB-9600-19797D05C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19A17-24DA-48B6-B5B4-59E1727CFD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4F50876-1E7D-4700-A8ED-AB511F268028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17734-EA90-44D5-8551-C36FCAC0C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965E7-E3E7-4FD8-AAAE-538152621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C311-4F9E-4992-9257-4D9921ECF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692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4A161-2532-45C3-97C6-7793597F1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CB194-DCCC-4818-9F5F-9599D7FC8F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EF441F-75C9-4FD6-9BB7-591AFA6599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7BC913-C3EA-4DF5-BC4D-47B568BEF2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4F50876-1E7D-4700-A8ED-AB511F268028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8DD3C8-E955-4167-B145-BB559C64D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E2434C-C246-4CB5-BEF4-814E7A15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C311-4F9E-4992-9257-4D9921ECF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685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D66DE-CCE1-4DAF-BB5B-A73A91C30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97BB29-CD0F-4479-9806-9FB1AD14A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C4EB2A-9E58-436F-9B10-A6DCF7B8A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80D56C-8BA4-49E8-8295-05EA684C06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B096BF-E843-4E70-B1FD-3FA247141D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26EC61-1391-47D2-A5BC-1163FE9BC8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4F50876-1E7D-4700-A8ED-AB511F268028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DEBF65-D0EE-42CE-8C9F-B02CEF408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1EBA96-E529-4838-B81E-6F84FD993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C311-4F9E-4992-9257-4D9921ECF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702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2881B-C761-4AFC-A478-832AF1F18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4FB933-C80E-481F-A2C8-92C035DC5A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4F50876-1E7D-4700-A8ED-AB511F268028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F5170-5945-49D6-BFB9-26D596547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853AEA-58AD-4ABF-8488-472F79D50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C311-4F9E-4992-9257-4D9921ECF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439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B66076-112D-4D72-93C8-B1512BC9FB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4F50876-1E7D-4700-A8ED-AB511F268028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8F6C28-166A-4E5F-AC77-2DD44105B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EF5B1-B367-4C4E-AE1D-804C6A759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C311-4F9E-4992-9257-4D9921ECF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232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82450-05D5-42C9-BF4C-15909DCB1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35F42-906D-4EDE-AF1C-BAA3FE53E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C74A71-CA90-41FD-9E03-E4FE0DC9C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3FA8C8-AE0B-446F-AD99-F2C972000F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4F50876-1E7D-4700-A8ED-AB511F268028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AFF019-C106-490C-8753-9BA79FAD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450F1-337A-4EFB-8E4D-B383A3463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C311-4F9E-4992-9257-4D9921ECF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763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E8409-310B-460E-A166-9D7A104FF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7921E5-23AE-4C23-94D0-EC9500BDC7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3D0308-6D67-411E-ADB5-6189B6EE2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A42F03-5565-45A9-B461-0BDC732CB1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24F50876-1E7D-4700-A8ED-AB511F268028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99ACFC-A987-4D9C-BE22-A451E0260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E37B19-2041-4721-8F37-8F2CB4A0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0C311-4F9E-4992-9257-4D9921ECF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396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B8119-2550-4E82-AB5E-B6F8EEF9F5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8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50876-1E7D-4700-A8ED-AB511F268028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F53D2B-9348-40C6-B3A8-EA3C2964D2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59658" y="64928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AWS IoT Smart Parking Solution (Initial version)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E82B3-1D38-4211-9FCA-DFBB93F8F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0C311-4F9E-4992-9257-4D9921ECFA8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748AE7-61DA-4CCA-ADD1-D30C7A68E88D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28589" y="136525"/>
            <a:ext cx="3805237" cy="59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00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3" indent="-228603" algn="l" defTabSz="91441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4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0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6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9132447-373A-4270-B549-FE2F00D7A6FE}"/>
              </a:ext>
            </a:extLst>
          </p:cNvPr>
          <p:cNvSpPr/>
          <p:nvPr/>
        </p:nvSpPr>
        <p:spPr bwMode="auto">
          <a:xfrm>
            <a:off x="5219412" y="827174"/>
            <a:ext cx="6810663" cy="75049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3152" tIns="73152" rIns="73152" bIns="7315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6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 typeface="Wingdings 2" pitchFamily="18" charset="2"/>
              <a:buNone/>
              <a:tabLst/>
            </a:pPr>
            <a:endParaRPr kumimoji="0" 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5677EFC-D02F-44AE-AE5A-7BF16D1192C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953023" y="975590"/>
            <a:ext cx="4069150" cy="40878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Worked as AWS Solutions Architect for the design, review &amp; re-architect of Industry 4.0 Smart factory solutions utilizing AWS Cloud web services and also migration of existing legacy applications on AWS.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Hands on experience on setting up CICD pipeline for AWS Cloud Serverless Microservices including S3, DynamoDB, RDS, API Gateway, </a:t>
            </a:r>
            <a:r>
              <a:rPr lang="en-US" sz="1000" dirty="0" err="1"/>
              <a:t>Websockets</a:t>
            </a:r>
            <a:r>
              <a:rPr lang="en-US" sz="1000" dirty="0"/>
              <a:t>, IoT core, Events &amp; Rules engine, Step function, Kinesis and related services utilizing AWS Code commit, build &amp; pipeline for Blue/Green &amp; Canary Deployment.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Hands on experience on building the code using maven and setting up CICD Pipeline utilizing Jenkins, GitHub/</a:t>
            </a:r>
            <a:r>
              <a:rPr lang="en-US" sz="1000" dirty="0" err="1"/>
              <a:t>BitBucket</a:t>
            </a:r>
            <a:r>
              <a:rPr lang="en-US" sz="1000" dirty="0"/>
              <a:t>, Nexus/</a:t>
            </a:r>
            <a:r>
              <a:rPr lang="en-US" sz="1000" dirty="0" err="1"/>
              <a:t>Jfrog</a:t>
            </a:r>
            <a:r>
              <a:rPr lang="en-US" sz="1000" dirty="0"/>
              <a:t>/ECR Repositories for automated artifact store, Selenium/Sonar cube for automated testing.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Hands on experience on building Docker containers for Java, NodeJS, Python &amp; Spring microservices and deploying the same for orchestration into Kubernetes cluster for Blue/Green and Canary deployment.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Hands on experience of deploying applications on AWS Cloud including EC2, S3/CloudFront &amp; Container services such as ECS &amp; EKS for Blue/Green &amp; Canary Deployment including Auto Scaling &amp; Load Balancing.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Hands on experience on setting up AWS Cloud infrastructure using Ansible &amp; CloudFormation including VPC, EC2, S3, RDS, SNS, ELK and related services.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/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D7DB4043-AEB4-4C96-B4D9-8FCD113F2C8F}"/>
              </a:ext>
            </a:extLst>
          </p:cNvPr>
          <p:cNvSpPr>
            <a:spLocks noChangeArrowheads="1"/>
          </p:cNvSpPr>
          <p:nvPr/>
        </p:nvSpPr>
        <p:spPr bwMode="gray">
          <a:xfrm>
            <a:off x="3655977" y="2222206"/>
            <a:ext cx="4005262" cy="27458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1050" dirty="0"/>
              <a:t>Brijesh is an enthusiastic software professional with 12+ years of hands-on experience in all phases of Software Development Lifecycle. He has worked as a developer, module leader, production support lead and Technical/Framework Architect &amp; DevOps Engineer. </a:t>
            </a:r>
          </a:p>
          <a:p>
            <a:endParaRPr lang="en-US" sz="1050" dirty="0"/>
          </a:p>
          <a:p>
            <a:r>
              <a:rPr lang="en-US" sz="1050" dirty="0"/>
              <a:t>He has in-depth knowledge of DevOps tools &amp; ecosystem and has helped implement various automated CI/CD pipelines. In addition to that he has extensive knowledge on Java/J2EE with hands-on working knowledge in Spring, Hibernate, Web services &amp; related technologies and has designed, architected and implemented Web application frameworks. </a:t>
            </a:r>
          </a:p>
          <a:p>
            <a:endParaRPr lang="en-US" sz="1050" dirty="0"/>
          </a:p>
          <a:p>
            <a:r>
              <a:rPr lang="en-US" sz="1050" dirty="0"/>
              <a:t>He has in-depth understanding and working knowledge of AWS and has been actively building competency in IoT/</a:t>
            </a:r>
            <a:r>
              <a:rPr lang="en-US" sz="1050" dirty="0" err="1"/>
              <a:t>IIoT</a:t>
            </a:r>
            <a:r>
              <a:rPr lang="en-US" sz="1050" dirty="0"/>
              <a:t>, DevOps and Blockchain. </a:t>
            </a:r>
          </a:p>
        </p:txBody>
      </p:sp>
      <p:grpSp>
        <p:nvGrpSpPr>
          <p:cNvPr id="12" name="Group 7">
            <a:extLst>
              <a:ext uri="{FF2B5EF4-FFF2-40B4-BE49-F238E27FC236}">
                <a16:creationId xmlns:a16="http://schemas.microsoft.com/office/drawing/2014/main" id="{1DB1F530-7935-45F3-803B-D4BD5D854401}"/>
              </a:ext>
            </a:extLst>
          </p:cNvPr>
          <p:cNvGrpSpPr>
            <a:grpSpLocks/>
          </p:cNvGrpSpPr>
          <p:nvPr/>
        </p:nvGrpSpPr>
        <p:grpSpPr bwMode="auto">
          <a:xfrm>
            <a:off x="8008973" y="5245097"/>
            <a:ext cx="4013200" cy="143843"/>
            <a:chOff x="3017" y="601"/>
            <a:chExt cx="2528" cy="92"/>
          </a:xfrm>
        </p:grpSpPr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40F5CDA8-3DD3-4928-8800-7C17AB21B0A2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3017" y="647"/>
              <a:ext cx="2528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250B0B41-EF52-42DD-887A-6FD0F747F6C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81" y="601"/>
              <a:ext cx="1206" cy="92"/>
            </a:xfrm>
            <a:prstGeom prst="rect">
              <a:avLst/>
            </a:prstGeom>
            <a:solidFill>
              <a:srgbClr val="FFFFFF"/>
            </a:solidFill>
            <a:ln w="12700" cap="rnd" algn="ctr">
              <a:noFill/>
              <a:miter lim="800000"/>
              <a:headEnd/>
              <a:tailEnd/>
            </a:ln>
          </p:spPr>
          <p:txBody>
            <a:bodyPr wrap="square" lIns="72000" tIns="0" rIns="72000" bIns="0" anchor="b" anchorCtr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Tools / Technologies</a:t>
              </a:r>
            </a:p>
          </p:txBody>
        </p:sp>
      </p:grpSp>
      <p:grpSp>
        <p:nvGrpSpPr>
          <p:cNvPr id="15" name="Group 7">
            <a:extLst>
              <a:ext uri="{FF2B5EF4-FFF2-40B4-BE49-F238E27FC236}">
                <a16:creationId xmlns:a16="http://schemas.microsoft.com/office/drawing/2014/main" id="{41670F01-D68C-451E-96CB-EFEA8F25274F}"/>
              </a:ext>
            </a:extLst>
          </p:cNvPr>
          <p:cNvGrpSpPr>
            <a:grpSpLocks/>
          </p:cNvGrpSpPr>
          <p:nvPr/>
        </p:nvGrpSpPr>
        <p:grpSpPr bwMode="auto">
          <a:xfrm>
            <a:off x="3597239" y="5924550"/>
            <a:ext cx="4013200" cy="143843"/>
            <a:chOff x="191" y="2594"/>
            <a:chExt cx="2528" cy="92"/>
          </a:xfrm>
        </p:grpSpPr>
        <p:sp>
          <p:nvSpPr>
            <p:cNvPr id="16" name="Line 8">
              <a:extLst>
                <a:ext uri="{FF2B5EF4-FFF2-40B4-BE49-F238E27FC236}">
                  <a16:creationId xmlns:a16="http://schemas.microsoft.com/office/drawing/2014/main" id="{F7499DCA-7CDE-4DB5-AC14-E7EF23F957D0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91" y="2629"/>
              <a:ext cx="2528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E95CB261-DD29-42C0-878F-421B7F0F4A8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91" y="2594"/>
              <a:ext cx="1252" cy="92"/>
            </a:xfrm>
            <a:prstGeom prst="rect">
              <a:avLst/>
            </a:prstGeom>
            <a:solidFill>
              <a:srgbClr val="FFFFFF"/>
            </a:solidFill>
            <a:ln w="12700" cap="rnd" algn="ctr">
              <a:noFill/>
              <a:miter lim="800000"/>
              <a:headEnd/>
              <a:tailEnd/>
            </a:ln>
          </p:spPr>
          <p:txBody>
            <a:bodyPr wrap="none" lIns="72000" tIns="0" rIns="72000" bIns="0" anchor="b" anchorCtr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kern="0" dirty="0">
                  <a:solidFill>
                    <a:sysClr val="windowText" lastClr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Education / Certifications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1567C1F-9709-4A33-9630-3CF218CA1B37}"/>
              </a:ext>
            </a:extLst>
          </p:cNvPr>
          <p:cNvSpPr txBox="1"/>
          <p:nvPr/>
        </p:nvSpPr>
        <p:spPr>
          <a:xfrm>
            <a:off x="3606764" y="6164752"/>
            <a:ext cx="3993140" cy="69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3" lvl="1" indent="-225425">
              <a:lnSpc>
                <a:spcPct val="106000"/>
              </a:lnSpc>
              <a:spcBef>
                <a:spcPct val="40000"/>
              </a:spcBef>
              <a:buClr>
                <a:srgbClr val="92D050"/>
              </a:buClr>
              <a:buFont typeface="Wingdings 2" panose="05020102010507070707" pitchFamily="18" charset="2"/>
              <a:buChar char=""/>
              <a:defRPr/>
            </a:pPr>
            <a:r>
              <a:rPr lang="en-US" sz="1000" kern="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B.E ( Information Technology )</a:t>
            </a:r>
          </a:p>
          <a:p>
            <a:pPr marL="227013" lvl="1" indent="-225425">
              <a:lnSpc>
                <a:spcPct val="106000"/>
              </a:lnSpc>
              <a:spcBef>
                <a:spcPct val="40000"/>
              </a:spcBef>
              <a:buClr>
                <a:srgbClr val="92D050"/>
              </a:buClr>
              <a:buFont typeface="Wingdings 2" panose="05020102010507070707" pitchFamily="18" charset="2"/>
              <a:buChar char=""/>
              <a:defRPr/>
            </a:pPr>
            <a:r>
              <a:rPr lang="en-US" sz="1000" kern="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AWS Certified Developer</a:t>
            </a:r>
          </a:p>
          <a:p>
            <a:pPr marL="227013" lvl="1" indent="-225425">
              <a:lnSpc>
                <a:spcPct val="106000"/>
              </a:lnSpc>
              <a:spcBef>
                <a:spcPct val="40000"/>
              </a:spcBef>
              <a:buClr>
                <a:srgbClr val="92D050"/>
              </a:buClr>
              <a:buFont typeface="Wingdings 2" panose="05020102010507070707" pitchFamily="18" charset="2"/>
              <a:buChar char=""/>
              <a:defRPr/>
            </a:pPr>
            <a:r>
              <a:rPr lang="en-US" sz="1000" kern="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AWS Certified Solutions Architect</a:t>
            </a:r>
          </a:p>
        </p:txBody>
      </p:sp>
      <p:sp>
        <p:nvSpPr>
          <p:cNvPr id="19" name="Text Box 11">
            <a:extLst>
              <a:ext uri="{FF2B5EF4-FFF2-40B4-BE49-F238E27FC236}">
                <a16:creationId xmlns:a16="http://schemas.microsoft.com/office/drawing/2014/main" id="{80EF2F78-331E-45FA-A36C-217459B4634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892675" y="769748"/>
            <a:ext cx="2946400" cy="126742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53987" tIns="53987" rIns="53987" bIns="53987">
            <a:spAutoFit/>
          </a:bodyPr>
          <a:lstStyle/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Brijesh Prajapati</a:t>
            </a:r>
          </a:p>
          <a:p>
            <a:pPr>
              <a:lnSpc>
                <a:spcPct val="110000"/>
              </a:lnSpc>
              <a:spcBef>
                <a:spcPct val="10000"/>
              </a:spcBef>
            </a:pPr>
            <a:endParaRPr lang="en-US" sz="5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pt-BR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AWS Solutions Architect/DevOps</a:t>
            </a:r>
          </a:p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pt-BR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Lake Mary, FL</a:t>
            </a:r>
          </a:p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pt-BR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Mobile:  (407) 405 7979</a:t>
            </a:r>
          </a:p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pt-BR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Email:  it.brijesh@gmail.com</a:t>
            </a:r>
          </a:p>
        </p:txBody>
      </p:sp>
      <p:grpSp>
        <p:nvGrpSpPr>
          <p:cNvPr id="20" name="Group 3">
            <a:extLst>
              <a:ext uri="{FF2B5EF4-FFF2-40B4-BE49-F238E27FC236}">
                <a16:creationId xmlns:a16="http://schemas.microsoft.com/office/drawing/2014/main" id="{F58E4442-1420-4353-90A7-ECE98FA92120}"/>
              </a:ext>
            </a:extLst>
          </p:cNvPr>
          <p:cNvGrpSpPr>
            <a:grpSpLocks/>
          </p:cNvGrpSpPr>
          <p:nvPr/>
        </p:nvGrpSpPr>
        <p:grpSpPr bwMode="auto">
          <a:xfrm>
            <a:off x="8000360" y="749296"/>
            <a:ext cx="4013200" cy="143843"/>
            <a:chOff x="247" y="721"/>
            <a:chExt cx="2528" cy="92"/>
          </a:xfrm>
        </p:grpSpPr>
        <p:sp>
          <p:nvSpPr>
            <p:cNvPr id="21" name="Line 4">
              <a:extLst>
                <a:ext uri="{FF2B5EF4-FFF2-40B4-BE49-F238E27FC236}">
                  <a16:creationId xmlns:a16="http://schemas.microsoft.com/office/drawing/2014/main" id="{567031C0-423C-425C-8517-69BC903950BB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247" y="765"/>
              <a:ext cx="2528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AA2DAD34-1706-4550-BD11-9B424F111C4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56" y="721"/>
              <a:ext cx="1109" cy="92"/>
            </a:xfrm>
            <a:prstGeom prst="rect">
              <a:avLst/>
            </a:prstGeom>
            <a:solidFill>
              <a:schemeClr val="bg1"/>
            </a:solidFill>
            <a:ln w="12700" cap="rnd" algn="ctr">
              <a:noFill/>
              <a:miter lim="800000"/>
              <a:headEnd/>
              <a:tailEnd/>
            </a:ln>
          </p:spPr>
          <p:txBody>
            <a:bodyPr wrap="square" lIns="71983" tIns="0" rIns="71983" bIns="0" anchor="b" anchorCtr="1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sz="10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Relevant Experience</a:t>
              </a:r>
            </a:p>
          </p:txBody>
        </p:sp>
      </p:grpSp>
      <p:grpSp>
        <p:nvGrpSpPr>
          <p:cNvPr id="23" name="Group 7">
            <a:extLst>
              <a:ext uri="{FF2B5EF4-FFF2-40B4-BE49-F238E27FC236}">
                <a16:creationId xmlns:a16="http://schemas.microsoft.com/office/drawing/2014/main" id="{7BF82E9D-AE9F-40A9-80A7-13306243D68C}"/>
              </a:ext>
            </a:extLst>
          </p:cNvPr>
          <p:cNvGrpSpPr>
            <a:grpSpLocks/>
          </p:cNvGrpSpPr>
          <p:nvPr/>
        </p:nvGrpSpPr>
        <p:grpSpPr bwMode="auto">
          <a:xfrm>
            <a:off x="3617877" y="4940289"/>
            <a:ext cx="4013200" cy="143843"/>
            <a:chOff x="204" y="2292"/>
            <a:chExt cx="2528" cy="92"/>
          </a:xfrm>
        </p:grpSpPr>
        <p:sp>
          <p:nvSpPr>
            <p:cNvPr id="24" name="Line 8">
              <a:extLst>
                <a:ext uri="{FF2B5EF4-FFF2-40B4-BE49-F238E27FC236}">
                  <a16:creationId xmlns:a16="http://schemas.microsoft.com/office/drawing/2014/main" id="{2B7400D4-94E5-4187-8A3C-A253CFA7973C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204" y="2336"/>
              <a:ext cx="2528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1E8F1F60-51A6-4488-8763-3A70D86935B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49" y="2292"/>
              <a:ext cx="1011" cy="92"/>
            </a:xfrm>
            <a:prstGeom prst="rect">
              <a:avLst/>
            </a:prstGeom>
            <a:solidFill>
              <a:srgbClr val="FFFFFF"/>
            </a:solidFill>
            <a:ln w="12700" cap="rnd" algn="ctr">
              <a:noFill/>
              <a:miter lim="800000"/>
              <a:headEnd/>
              <a:tailEnd/>
            </a:ln>
          </p:spPr>
          <p:txBody>
            <a:bodyPr wrap="none" lIns="72000" tIns="0" rIns="72000" bIns="0" anchor="b" anchorCtr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kern="0" dirty="0">
                  <a:solidFill>
                    <a:sysClr val="windowText" lastClr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Industry Experience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3580E8B-5E4C-413E-89F6-D22F97E742FD}"/>
              </a:ext>
            </a:extLst>
          </p:cNvPr>
          <p:cNvSpPr txBox="1"/>
          <p:nvPr/>
        </p:nvSpPr>
        <p:spPr>
          <a:xfrm>
            <a:off x="3546944" y="5162550"/>
            <a:ext cx="3993140" cy="69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3" lvl="1" indent="-225425">
              <a:lnSpc>
                <a:spcPct val="106000"/>
              </a:lnSpc>
              <a:spcBef>
                <a:spcPct val="40000"/>
              </a:spcBef>
              <a:buClr>
                <a:srgbClr val="92D050"/>
              </a:buClr>
              <a:buFont typeface="Wingdings 2" panose="05020102010507070707" pitchFamily="18" charset="2"/>
              <a:buChar char=""/>
              <a:defRPr/>
            </a:pPr>
            <a:r>
              <a:rPr lang="en-US" sz="1000" kern="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Industry 4.0/</a:t>
            </a:r>
            <a:r>
              <a:rPr lang="en-US" sz="1000" kern="0" dirty="0" err="1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IIoT</a:t>
            </a:r>
            <a:endParaRPr lang="en-US" sz="1000" kern="0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27013" lvl="1" indent="-225425">
              <a:lnSpc>
                <a:spcPct val="106000"/>
              </a:lnSpc>
              <a:spcBef>
                <a:spcPct val="40000"/>
              </a:spcBef>
              <a:buClr>
                <a:srgbClr val="92D050"/>
              </a:buClr>
              <a:buFont typeface="Wingdings 2" panose="05020102010507070707" pitchFamily="18" charset="2"/>
              <a:buChar char=""/>
              <a:defRPr/>
            </a:pPr>
            <a:r>
              <a:rPr lang="en-US" sz="1000" kern="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Energy, Gas &amp; Utilities</a:t>
            </a:r>
          </a:p>
          <a:p>
            <a:pPr marL="227013" lvl="1" indent="-225425">
              <a:lnSpc>
                <a:spcPct val="106000"/>
              </a:lnSpc>
              <a:spcBef>
                <a:spcPct val="40000"/>
              </a:spcBef>
              <a:buClr>
                <a:srgbClr val="92D050"/>
              </a:buClr>
              <a:buFont typeface="Wingdings 2" panose="05020102010507070707" pitchFamily="18" charset="2"/>
              <a:buChar char=""/>
              <a:defRPr/>
            </a:pPr>
            <a:r>
              <a:rPr lang="en-US" sz="1000" kern="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Public Sector – Tax &amp; Employment Security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EA6B39-5595-49AE-9AB1-01EE4B490E44}"/>
              </a:ext>
            </a:extLst>
          </p:cNvPr>
          <p:cNvSpPr txBox="1"/>
          <p:nvPr/>
        </p:nvSpPr>
        <p:spPr>
          <a:xfrm>
            <a:off x="7896703" y="5436334"/>
            <a:ext cx="416414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0000"/>
                </a:solidFill>
                <a:cs typeface="Arial" charset="0"/>
              </a:rPr>
              <a:t>AWS Cloud – S3, DynamoDB, Lambda, API Gateway, RDS, EC2, DynamoDB, Kinesis – streams, firehose, analytics, IoT Core, Rule Engine, Greengrass, IoT Events, Step functions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500" dirty="0">
              <a:solidFill>
                <a:srgbClr val="000000"/>
              </a:solidFill>
              <a:cs typeface="Arial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0000"/>
                </a:solidFill>
                <a:cs typeface="Arial" charset="0"/>
              </a:rPr>
              <a:t>CloudFormation, AWS SAM, Ansible, Jenkins, AWS Code Commit, Build, Deploy &amp; Pipeline, Nexus. </a:t>
            </a:r>
            <a:r>
              <a:rPr lang="en-US" sz="1000" dirty="0" err="1">
                <a:solidFill>
                  <a:srgbClr val="000000"/>
                </a:solidFill>
                <a:cs typeface="Arial" charset="0"/>
              </a:rPr>
              <a:t>Jfrog</a:t>
            </a:r>
            <a:r>
              <a:rPr lang="en-US" sz="1000" dirty="0">
                <a:solidFill>
                  <a:srgbClr val="000000"/>
                </a:solidFill>
                <a:cs typeface="Arial" charset="0"/>
              </a:rPr>
              <a:t>. GitHub/</a:t>
            </a:r>
            <a:r>
              <a:rPr lang="en-US" sz="1000" dirty="0" err="1">
                <a:solidFill>
                  <a:srgbClr val="000000"/>
                </a:solidFill>
                <a:cs typeface="Arial" charset="0"/>
              </a:rPr>
              <a:t>BitBucket</a:t>
            </a:r>
            <a:r>
              <a:rPr lang="en-US" sz="1000" dirty="0">
                <a:solidFill>
                  <a:srgbClr val="000000"/>
                </a:solidFill>
                <a:cs typeface="Arial" charset="0"/>
              </a:rPr>
              <a:t>, Confluence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500" dirty="0">
              <a:solidFill>
                <a:srgbClr val="000000"/>
              </a:solidFill>
              <a:cs typeface="Arial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0000"/>
                </a:solidFill>
                <a:cs typeface="Arial" charset="0"/>
              </a:rPr>
              <a:t>Java, J2EE, JSP, Servlet, Spring framework, Hibernate, Spring boot &amp; Cloud with Config, Eureka Registry, </a:t>
            </a:r>
            <a:r>
              <a:rPr lang="en-US" sz="1000" dirty="0" err="1">
                <a:solidFill>
                  <a:srgbClr val="000000"/>
                </a:solidFill>
                <a:cs typeface="Arial" charset="0"/>
              </a:rPr>
              <a:t>Zuul</a:t>
            </a:r>
            <a:r>
              <a:rPr lang="en-US" sz="1000" dirty="0">
                <a:solidFill>
                  <a:srgbClr val="000000"/>
                </a:solidFill>
                <a:cs typeface="Arial" charset="0"/>
              </a:rPr>
              <a:t>, Security with </a:t>
            </a:r>
            <a:r>
              <a:rPr lang="en-US" sz="1000" dirty="0" err="1">
                <a:solidFill>
                  <a:srgbClr val="000000"/>
                </a:solidFill>
                <a:cs typeface="Arial" charset="0"/>
              </a:rPr>
              <a:t>Oauth</a:t>
            </a:r>
            <a:r>
              <a:rPr lang="en-US" sz="1000" dirty="0">
                <a:solidFill>
                  <a:srgbClr val="000000"/>
                </a:solidFill>
                <a:cs typeface="Arial" charset="0"/>
              </a:rPr>
              <a:t> &amp; JWT.</a:t>
            </a:r>
          </a:p>
          <a:p>
            <a:endParaRPr lang="en-US" sz="10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1BB2257-DD57-4C50-81D0-DAF4BD30F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280" y="730442"/>
            <a:ext cx="1046482" cy="1385311"/>
          </a:xfrm>
          <a:prstGeom prst="rect">
            <a:avLst/>
          </a:prstGeom>
        </p:spPr>
      </p:pic>
      <p:pic>
        <p:nvPicPr>
          <p:cNvPr id="71" name="Picture 4" descr="https://i1.wp.com/www.cbc.bb/wp-content/uploads/2019/07/smart-parking.png?resize=1210%2C642&amp;ssl=1">
            <a:extLst>
              <a:ext uri="{FF2B5EF4-FFF2-40B4-BE49-F238E27FC236}">
                <a16:creationId xmlns:a16="http://schemas.microsoft.com/office/drawing/2014/main" id="{E52BFA89-9F11-4248-93EA-6CA329EE2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260397" y="1990839"/>
            <a:ext cx="6127558" cy="360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32198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6E561D-7D30-4BB7-A4B4-FA7EFEB49FDA}"/>
              </a:ext>
            </a:extLst>
          </p:cNvPr>
          <p:cNvSpPr txBox="1"/>
          <p:nvPr/>
        </p:nvSpPr>
        <p:spPr>
          <a:xfrm>
            <a:off x="638175" y="1106805"/>
            <a:ext cx="58120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Few Scenarios of sending Device Status Update Data: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799FE0-BD1B-477C-B8F7-54B15FCEAA9A}"/>
              </a:ext>
            </a:extLst>
          </p:cNvPr>
          <p:cNvSpPr txBox="1"/>
          <p:nvPr/>
        </p:nvSpPr>
        <p:spPr>
          <a:xfrm>
            <a:off x="638175" y="1649790"/>
            <a:ext cx="11034816" cy="4462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Sending sensor device battery life status at regular frequency. </a:t>
            </a:r>
          </a:p>
          <a:p>
            <a:r>
              <a:rPr lang="en-US" dirty="0"/>
              <a:t>	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Sensor Data: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BatteryLife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serial_number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(device unique id)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Greengrass code can be updated to control data send to AWS Cloud. ( Status threshold lower limit = 40, upper = 90 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Sending parking occupancy status (</a:t>
            </a:r>
            <a:r>
              <a:rPr lang="en-US" dirty="0" err="1"/>
              <a:t>IsOccupied</a:t>
            </a:r>
            <a:r>
              <a:rPr lang="en-US" dirty="0"/>
              <a:t>) on event change.</a:t>
            </a:r>
          </a:p>
          <a:p>
            <a:r>
              <a:rPr lang="en-US" dirty="0"/>
              <a:t>	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Sensor Data: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IsOccupied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serial_number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Sending user action on parking. Registered user will scan and provide parking hours.</a:t>
            </a:r>
          </a:p>
          <a:p>
            <a:r>
              <a:rPr lang="en-US" dirty="0"/>
              <a:t>	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Sensor Data: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user_code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parking_hours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serial_number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Edge Camera Inference will be used to detect object to double check parking is available. ( every 15 minutes )</a:t>
            </a:r>
          </a:p>
          <a:p>
            <a:r>
              <a:rPr lang="en-US" dirty="0"/>
              <a:t>	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 Helpful if device sensor not working due to some reason, OR Someone trying to cheat device )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Sensor Data: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IsOccupied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serial_number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Edge Camera Inference will be used to detect Vehicle License Plate Number if user did not check-in parking. </a:t>
            </a:r>
          </a:p>
          <a:p>
            <a:r>
              <a:rPr lang="en-US" dirty="0"/>
              <a:t>	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Sensor Data: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user_code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(license plate number),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parking_hours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(default 1 hour),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serial_number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27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D7CA5D-116A-487F-87F8-BF8127762D79}"/>
              </a:ext>
            </a:extLst>
          </p:cNvPr>
          <p:cNvSpPr txBox="1"/>
          <p:nvPr/>
        </p:nvSpPr>
        <p:spPr>
          <a:xfrm>
            <a:off x="742950" y="1143000"/>
            <a:ext cx="7145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AWS IoT Events can be used to log various Parking/Device Events: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AE9A81-A79F-4445-B057-1F5E18E50699}"/>
              </a:ext>
            </a:extLst>
          </p:cNvPr>
          <p:cNvSpPr txBox="1"/>
          <p:nvPr/>
        </p:nvSpPr>
        <p:spPr>
          <a:xfrm>
            <a:off x="838200" y="1895475"/>
            <a:ext cx="6957995" cy="3373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Parking Device Distance Sensor Low Battery Power/Life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Past Parking Hours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Parking Edge/Device Maintenances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Parking without user scan or registration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Parked Vehicle License Plate Number not identified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Parked Vehicle License Plate Number mismatch with user registration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Parking Device Camera not working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Parking Device Distance Sensor not working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53535A-8106-4C8A-AA9B-D91F7474187E}"/>
              </a:ext>
            </a:extLst>
          </p:cNvPr>
          <p:cNvSpPr txBox="1"/>
          <p:nvPr/>
        </p:nvSpPr>
        <p:spPr>
          <a:xfrm>
            <a:off x="838200" y="6076950"/>
            <a:ext cx="7669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Note: Have implemented first event only as a part of this IoT sample assignment.</a:t>
            </a:r>
          </a:p>
        </p:txBody>
      </p:sp>
    </p:spTree>
    <p:extLst>
      <p:ext uri="{BB962C8B-B14F-4D97-AF65-F5344CB8AC3E}">
        <p14:creationId xmlns:p14="http://schemas.microsoft.com/office/powerpoint/2010/main" val="1635184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FBCAA2-A682-4B7C-A100-4F78ADA632D7}"/>
              </a:ext>
            </a:extLst>
          </p:cNvPr>
          <p:cNvSpPr txBox="1"/>
          <p:nvPr/>
        </p:nvSpPr>
        <p:spPr>
          <a:xfrm>
            <a:off x="966950" y="396477"/>
            <a:ext cx="10737369" cy="623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0070C0"/>
                </a:solidFill>
              </a:rPr>
              <a:t>Future Scope:</a:t>
            </a:r>
            <a:endParaRPr lang="en-US" sz="2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Need to implement this IoT application based on the proposed Advance Architecture.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Inform user for over time parking via Text/Call. Add support to extend the parking hours via Text/Call.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Call Tow Away company for overtime parking violations to Tow vehicle and inform user for the same.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Detect the nearest parking via user App through GPS.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Voice support to find nearest parking site while driving. User has to go actual location for confirmed parking. (Online booking will not be supported)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Handling Emergency &amp; VIP Parking requests. (Device Shadow or similar technique)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Creating batch programs to calculate dynamic parking rates. </a:t>
            </a:r>
          </a:p>
          <a:p>
            <a:pPr>
              <a:lnSpc>
                <a:spcPct val="150000"/>
              </a:lnSpc>
            </a:pPr>
            <a:r>
              <a:rPr lang="en-US" dirty="0"/>
              <a:t>      - Users parking vehicle without registration will have more rates as system has to detect the vehicle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 license plate number and have to call respective 3</a:t>
            </a:r>
            <a:r>
              <a:rPr lang="en-US" baseline="30000" dirty="0"/>
              <a:t>rd</a:t>
            </a:r>
            <a:r>
              <a:rPr lang="en-US" dirty="0"/>
              <a:t> party services to identify user</a:t>
            </a:r>
          </a:p>
          <a:p>
            <a:pPr>
              <a:lnSpc>
                <a:spcPct val="150000"/>
              </a:lnSpc>
            </a:pPr>
            <a:r>
              <a:rPr lang="en-US" dirty="0"/>
              <a:t>      - Users providing proper parking hours and following the parking timings should get discounted rates.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Machine Learning Vision IoT Inferencing &amp; Training modules for Vehicle Object detection &amp; </a:t>
            </a:r>
          </a:p>
          <a:p>
            <a:pPr>
              <a:lnSpc>
                <a:spcPct val="150000"/>
              </a:lnSpc>
            </a:pPr>
            <a:r>
              <a:rPr lang="en-US" dirty="0"/>
              <a:t>      License Plate Number identification.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Support of Blockchain to log user parking events &amp; cryptocurrency payments.</a:t>
            </a:r>
          </a:p>
        </p:txBody>
      </p:sp>
    </p:spTree>
    <p:extLst>
      <p:ext uri="{BB962C8B-B14F-4D97-AF65-F5344CB8AC3E}">
        <p14:creationId xmlns:p14="http://schemas.microsoft.com/office/powerpoint/2010/main" val="2136583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864245-5191-4090-9EC7-02ED07C91BB4}"/>
              </a:ext>
            </a:extLst>
          </p:cNvPr>
          <p:cNvSpPr txBox="1"/>
          <p:nvPr/>
        </p:nvSpPr>
        <p:spPr>
          <a:xfrm>
            <a:off x="742950" y="1143000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Lessons learn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947D6E-B005-4AB9-950E-E50FBE35BF9B}"/>
              </a:ext>
            </a:extLst>
          </p:cNvPr>
          <p:cNvSpPr txBox="1"/>
          <p:nvPr/>
        </p:nvSpPr>
        <p:spPr>
          <a:xfrm>
            <a:off x="638175" y="1803216"/>
            <a:ext cx="696857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Code/Infrastructure Automation as I had to move between accounts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IoT Event State Machine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AWS Amplify framework for Web app development &amp; Authentication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Connecting to Private EC2 &amp; RDS using SSM &amp; SSH tunneling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1EE9E4-6926-446C-9E2C-A07ED9B3D541}"/>
              </a:ext>
            </a:extLst>
          </p:cNvPr>
          <p:cNvSpPr txBox="1"/>
          <p:nvPr/>
        </p:nvSpPr>
        <p:spPr>
          <a:xfrm>
            <a:off x="647700" y="4008557"/>
            <a:ext cx="2564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 Next Action Item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6B6689-A7C6-4CD4-AD52-9BCC94609DE3}"/>
              </a:ext>
            </a:extLst>
          </p:cNvPr>
          <p:cNvSpPr txBox="1"/>
          <p:nvPr/>
        </p:nvSpPr>
        <p:spPr>
          <a:xfrm>
            <a:off x="552374" y="4642877"/>
            <a:ext cx="96726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Participation in Deloitte IoT Hackathon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Find Real time Client project in the area of AWS Cloud, IoT, Blockchain and/or DevOps  </a:t>
            </a:r>
          </a:p>
        </p:txBody>
      </p:sp>
      <p:sp>
        <p:nvSpPr>
          <p:cNvPr id="6" name="Smiley Face 5">
            <a:extLst>
              <a:ext uri="{FF2B5EF4-FFF2-40B4-BE49-F238E27FC236}">
                <a16:creationId xmlns:a16="http://schemas.microsoft.com/office/drawing/2014/main" id="{C833E34C-8A42-42BB-9496-3A9E7308DB30}"/>
              </a:ext>
            </a:extLst>
          </p:cNvPr>
          <p:cNvSpPr/>
          <p:nvPr/>
        </p:nvSpPr>
        <p:spPr>
          <a:xfrm>
            <a:off x="9981182" y="5156895"/>
            <a:ext cx="487680" cy="501645"/>
          </a:xfrm>
          <a:prstGeom prst="smileyFac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274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09678-B998-49B2-A8E8-6366A529C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883" y="1836597"/>
            <a:ext cx="10418233" cy="1592403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19B689-C235-4710-B7EF-62A9F0C14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145" y="1417145"/>
            <a:ext cx="4023709" cy="40237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8D6D01-BD49-48AB-9C5C-B3771C367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18033"/>
            <a:ext cx="12192000" cy="662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1969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ED3549-A16A-49A9-BB51-21C82304E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840" y="611042"/>
            <a:ext cx="8449310" cy="623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478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EA1E33-D788-4651-B45F-4E3DB47CA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60" y="589404"/>
            <a:ext cx="8711247" cy="626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27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AAF55E-5A6C-4285-9428-961A7D2ED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240" y="606910"/>
            <a:ext cx="8660447" cy="623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21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53A666-23A8-46C1-82BC-8414C78CF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6" y="752475"/>
            <a:ext cx="11944728" cy="60293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4EB172-2F8B-46DE-A553-2520EC78D75A}"/>
              </a:ext>
            </a:extLst>
          </p:cNvPr>
          <p:cNvSpPr txBox="1"/>
          <p:nvPr/>
        </p:nvSpPr>
        <p:spPr>
          <a:xfrm>
            <a:off x="6977303" y="173983"/>
            <a:ext cx="528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AWS IoT Events Device Battery Status Detector Model</a:t>
            </a:r>
          </a:p>
        </p:txBody>
      </p:sp>
    </p:spTree>
    <p:extLst>
      <p:ext uri="{BB962C8B-B14F-4D97-AF65-F5344CB8AC3E}">
        <p14:creationId xmlns:p14="http://schemas.microsoft.com/office/powerpoint/2010/main" val="2117679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B796ED-4BCE-4FE8-B5D9-924836A8B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14" y="1132173"/>
            <a:ext cx="11541029" cy="18015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0EFF06-CB3A-4360-9660-865EFE764EC5}"/>
              </a:ext>
            </a:extLst>
          </p:cNvPr>
          <p:cNvSpPr txBox="1"/>
          <p:nvPr/>
        </p:nvSpPr>
        <p:spPr>
          <a:xfrm>
            <a:off x="7036296" y="272306"/>
            <a:ext cx="4878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AWS_PARKING_ALERTS_WARNINGS (Testing Data)</a:t>
            </a:r>
          </a:p>
        </p:txBody>
      </p:sp>
    </p:spTree>
    <p:extLst>
      <p:ext uri="{BB962C8B-B14F-4D97-AF65-F5344CB8AC3E}">
        <p14:creationId xmlns:p14="http://schemas.microsoft.com/office/powerpoint/2010/main" val="3360548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36548" y="95250"/>
            <a:ext cx="10922002" cy="549416"/>
          </a:xfrm>
        </p:spPr>
        <p:txBody>
          <a:bodyPr/>
          <a:lstStyle/>
          <a:p>
            <a:pPr algn="r"/>
            <a:r>
              <a:rPr lang="en-US" noProof="0" dirty="0"/>
              <a:t>Demo Topics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0850" y="851795"/>
            <a:ext cx="10418235" cy="492988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/>
              <a:t>Overview/Problem Description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/>
              <a:t>Software/Hardware/Cloud/Technology Specifications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/>
              <a:t>AWS Architecture – Advanced &amp; Simplified (Part of Capstone project)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/>
              <a:t>Sequence/Data Flow diagram/Deployment architecture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/>
              <a:t>AWS Infrastructure Resources created</a:t>
            </a:r>
          </a:p>
          <a:p>
            <a:pPr marL="895335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</a:rPr>
              <a:t>EC2, RDS, Lambda, DynamoDB</a:t>
            </a:r>
          </a:p>
          <a:p>
            <a:pPr marL="895335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</a:rPr>
              <a:t>IoT Core, Greengrass, Rules Engine, IoT Events/State Machine</a:t>
            </a:r>
          </a:p>
          <a:p>
            <a:pPr marL="895335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</a:rPr>
              <a:t>APIs, CloudFront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dirty="0"/>
              <a:t>DevOps CICD Pipelines</a:t>
            </a:r>
          </a:p>
          <a:p>
            <a:pPr marL="895335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</a:rPr>
              <a:t>EKS Jenkins Pod, CloudFormation, Terraform</a:t>
            </a:r>
          </a:p>
          <a:p>
            <a:pPr marL="895335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/>
                </a:solidFill>
              </a:rPr>
              <a:t>AWS </a:t>
            </a:r>
            <a:r>
              <a:rPr lang="en-US" sz="1600" dirty="0" err="1">
                <a:solidFill>
                  <a:schemeClr val="bg1"/>
                </a:solidFill>
              </a:rPr>
              <a:t>CodePipelines</a:t>
            </a:r>
            <a:endParaRPr lang="en-US" sz="1600" dirty="0">
              <a:solidFill>
                <a:schemeClr val="bg1"/>
              </a:solidFill>
            </a:endParaRPr>
          </a:p>
          <a:p>
            <a:pPr marL="285750" lvl="1" indent="-285750">
              <a:lnSpc>
                <a:spcPct val="95000"/>
              </a:lnSpc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bg1"/>
                </a:solidFill>
              </a:rPr>
              <a:t>Live Demo with Python Device Simulation scripts</a:t>
            </a:r>
          </a:p>
          <a:p>
            <a:pPr marL="895335" lvl="2" indent="-285750">
              <a:lnSpc>
                <a:spcPct val="95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sz="1533" dirty="0">
                <a:solidFill>
                  <a:schemeClr val="bg1"/>
                </a:solidFill>
              </a:rPr>
              <a:t>Sensor Device Registration</a:t>
            </a:r>
          </a:p>
          <a:p>
            <a:pPr marL="895335" lvl="2" indent="-285750">
              <a:lnSpc>
                <a:spcPct val="95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sz="1533" dirty="0">
                <a:solidFill>
                  <a:schemeClr val="bg1"/>
                </a:solidFill>
              </a:rPr>
              <a:t>Parking Occupied</a:t>
            </a:r>
          </a:p>
          <a:p>
            <a:pPr marL="895335" lvl="2" indent="-285750">
              <a:lnSpc>
                <a:spcPct val="95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sz="1533" dirty="0">
                <a:solidFill>
                  <a:schemeClr val="bg1"/>
                </a:solidFill>
              </a:rPr>
              <a:t>IoT Event/State Machine model for Battery Status</a:t>
            </a:r>
          </a:p>
          <a:p>
            <a:endParaRPr lang="en-US" sz="180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5525645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65A7DF-C597-4C67-95D1-08FE8FFFC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17" y="802640"/>
            <a:ext cx="11970365" cy="596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5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877345-C361-46C2-841C-A25037ADD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17" y="782320"/>
            <a:ext cx="11995766" cy="579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560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E8A9CF-0595-4E5A-A741-EB42AB015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8" y="802640"/>
            <a:ext cx="12116423" cy="59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256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33A637-AC5B-4FB0-8D0D-DF62F41E5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67" y="745986"/>
            <a:ext cx="11957665" cy="611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15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i1.wp.com/www.cbc.bb/wp-content/uploads/2019/07/smart-parking.png?resize=1210%2C642&amp;ssl=1">
            <a:extLst>
              <a:ext uri="{FF2B5EF4-FFF2-40B4-BE49-F238E27FC236}">
                <a16:creationId xmlns:a16="http://schemas.microsoft.com/office/drawing/2014/main" id="{C039F81F-E2AC-4D8D-9C2E-FE7C4CB27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121568" y="1931191"/>
            <a:ext cx="6048376" cy="380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5393A1-9FF5-474D-8EFA-68700039D69C}"/>
              </a:ext>
            </a:extLst>
          </p:cNvPr>
          <p:cNvSpPr/>
          <p:nvPr/>
        </p:nvSpPr>
        <p:spPr>
          <a:xfrm>
            <a:off x="4000500" y="325158"/>
            <a:ext cx="8001000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solidFill>
                  <a:srgbClr val="0070C0"/>
                </a:solidFill>
              </a:rPr>
              <a:t>Problem Description:</a:t>
            </a:r>
          </a:p>
          <a:p>
            <a:endParaRPr lang="en-US" sz="2000" dirty="0"/>
          </a:p>
          <a:p>
            <a:r>
              <a:rPr lang="en-US" sz="1600" dirty="0"/>
              <a:t>The city of Round about has a downtown parking problem. Motorists find it hard to find parking even though there are many metered parking street spots in and around the downtown area. </a:t>
            </a:r>
          </a:p>
          <a:p>
            <a:endParaRPr lang="en-US" sz="1600" dirty="0"/>
          </a:p>
          <a:p>
            <a:r>
              <a:rPr lang="en-US" sz="1600" dirty="0"/>
              <a:t>The problem is worse during the peak demand hours of weekday mornings and weekend evenings. </a:t>
            </a:r>
          </a:p>
          <a:p>
            <a:endParaRPr lang="en-US" sz="1600" dirty="0"/>
          </a:p>
          <a:p>
            <a:r>
              <a:rPr lang="en-US" sz="1600" dirty="0"/>
              <a:t>The free parking spots are not always easy to locate. </a:t>
            </a:r>
          </a:p>
          <a:p>
            <a:endParaRPr lang="en-US" sz="1600" dirty="0"/>
          </a:p>
          <a:p>
            <a:r>
              <a:rPr lang="en-US" sz="1600" dirty="0"/>
              <a:t>This leads to a number of motorists roaming around looking for parking which makes the problem worse by creating additional traffic congestion.</a:t>
            </a:r>
          </a:p>
          <a:p>
            <a:endParaRPr lang="en-US" sz="1400" dirty="0"/>
          </a:p>
          <a:p>
            <a:endParaRPr lang="en-US" sz="1400" dirty="0"/>
          </a:p>
          <a:p>
            <a:pPr algn="r"/>
            <a:r>
              <a:rPr lang="en-US" b="1" dirty="0">
                <a:solidFill>
                  <a:srgbClr val="0070C0"/>
                </a:solidFill>
              </a:rPr>
              <a:t>Impact:</a:t>
            </a:r>
          </a:p>
          <a:p>
            <a:endParaRPr lang="en-US" sz="1400" b="1" dirty="0">
              <a:solidFill>
                <a:srgbClr val="0070C0"/>
              </a:solidFill>
            </a:endParaRPr>
          </a:p>
          <a:p>
            <a:r>
              <a:rPr lang="en-US" sz="1600" dirty="0"/>
              <a:t>Help local Government to achieve goal of Smart City/Smart Nation</a:t>
            </a:r>
          </a:p>
          <a:p>
            <a:endParaRPr lang="en-US" sz="1600" dirty="0"/>
          </a:p>
          <a:p>
            <a:r>
              <a:rPr lang="en-US" sz="1600" dirty="0"/>
              <a:t>Deloitte can build reusable solution and develop 3</a:t>
            </a:r>
            <a:r>
              <a:rPr lang="en-US" sz="1600" baseline="30000" dirty="0"/>
              <a:t>rd</a:t>
            </a:r>
            <a:r>
              <a:rPr lang="en-US" sz="1600" dirty="0"/>
              <a:t> party APIs for custom app development</a:t>
            </a:r>
          </a:p>
          <a:p>
            <a:endParaRPr lang="en-US" sz="1600" dirty="0"/>
          </a:p>
          <a:p>
            <a:r>
              <a:rPr lang="en-US" sz="1600" dirty="0"/>
              <a:t>Alliance with AWS for Solution Marking </a:t>
            </a:r>
          </a:p>
          <a:p>
            <a:endParaRPr lang="en-US" sz="1600" dirty="0"/>
          </a:p>
          <a:p>
            <a:r>
              <a:rPr lang="en-US" sz="1600" dirty="0"/>
              <a:t>Alliance with Sensor Device Hardware companies, Shipping Companies</a:t>
            </a:r>
          </a:p>
          <a:p>
            <a:endParaRPr lang="en-US" sz="1600" dirty="0"/>
          </a:p>
          <a:p>
            <a:r>
              <a:rPr lang="en-US" sz="1600" dirty="0"/>
              <a:t>Supply Chain Network? Digital Twin? …</a:t>
            </a:r>
          </a:p>
          <a:p>
            <a:endParaRPr lang="en-US" sz="16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7215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i1.wp.com/www.cbc.bb/wp-content/uploads/2019/07/smart-parking.png?resize=1210%2C642&amp;ssl=1">
            <a:extLst>
              <a:ext uri="{FF2B5EF4-FFF2-40B4-BE49-F238E27FC236}">
                <a16:creationId xmlns:a16="http://schemas.microsoft.com/office/drawing/2014/main" id="{BA97222E-51B0-4CED-BB6D-E0C4697A5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121568" y="1931191"/>
            <a:ext cx="6048376" cy="380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49D957-7CAE-4AFC-96E8-695286830D2C}"/>
              </a:ext>
            </a:extLst>
          </p:cNvPr>
          <p:cNvSpPr/>
          <p:nvPr/>
        </p:nvSpPr>
        <p:spPr>
          <a:xfrm>
            <a:off x="4022725" y="342899"/>
            <a:ext cx="7886700" cy="6617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rgbClr val="0070C0"/>
                </a:solidFill>
              </a:rPr>
              <a:t>Software/Hardware/Cloud/Technology specification</a:t>
            </a:r>
          </a:p>
          <a:p>
            <a:endParaRPr lang="en-US" dirty="0"/>
          </a:p>
          <a:p>
            <a:pPr marL="285753" indent="-285753">
              <a:buFont typeface="Wingdings" panose="05000000000000000000" pitchFamily="2" charset="2"/>
              <a:buChar char="ü"/>
            </a:pPr>
            <a:r>
              <a:rPr lang="en-US" sz="1400" dirty="0"/>
              <a:t>Hardware/Sensor technology to identify if a parking spot is occupied.</a:t>
            </a:r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Microcontrollers</a:t>
            </a:r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Ultrasonic/IR Distance Sensors ( </a:t>
            </a:r>
            <a:r>
              <a:rPr lang="en-US" sz="1400" dirty="0" err="1"/>
              <a:t>SparkPlug</a:t>
            </a:r>
            <a:r>
              <a:rPr lang="en-US" sz="1400" dirty="0"/>
              <a:t> compliant devices )</a:t>
            </a:r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Camera for Car object/Vehicle Number Plate detection</a:t>
            </a:r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RFID Scanner for parking booking</a:t>
            </a:r>
          </a:p>
          <a:p>
            <a:pPr marL="742960" lvl="1" indent="-285753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285753" indent="-285753">
              <a:buFont typeface="Wingdings" panose="05000000000000000000" pitchFamily="2" charset="2"/>
              <a:buChar char="ü"/>
            </a:pPr>
            <a:r>
              <a:rPr lang="en-US" sz="1400" dirty="0"/>
              <a:t>Connectivity technology to transmit current state of the parking spot.</a:t>
            </a:r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LPWAN</a:t>
            </a:r>
          </a:p>
          <a:p>
            <a:pPr marL="742960" lvl="1" indent="-285753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285753" indent="-285753">
              <a:buFont typeface="Wingdings" panose="05000000000000000000" pitchFamily="2" charset="2"/>
              <a:buChar char="ü"/>
            </a:pPr>
            <a:r>
              <a:rPr lang="en-US" sz="1400" dirty="0"/>
              <a:t>A scalable Sensor data processing/ingestion in AWS cloud to maintain parking data.</a:t>
            </a:r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AWS Greengrass, IoT Core, Rule Engine, AWS Lambda</a:t>
            </a:r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Ignition Edge &amp; Gateway</a:t>
            </a:r>
            <a:endParaRPr lang="en-US" sz="1400" i="1" dirty="0">
              <a:solidFill>
                <a:schemeClr val="bg1">
                  <a:lumMod val="65000"/>
                </a:schemeClr>
              </a:solidFill>
            </a:endParaRPr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 err="1"/>
              <a:t>ThingWorx</a:t>
            </a:r>
            <a:r>
              <a:rPr lang="en-US" sz="1400" dirty="0"/>
              <a:t> Kepware server</a:t>
            </a:r>
            <a:endParaRPr lang="en-US" sz="1400" i="1" dirty="0">
              <a:solidFill>
                <a:schemeClr val="bg1">
                  <a:lumMod val="65000"/>
                </a:schemeClr>
              </a:solidFill>
            </a:endParaRPr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Python scripts for Device Simulation</a:t>
            </a:r>
          </a:p>
          <a:p>
            <a:pPr marL="742960" lvl="1" indent="-285753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285753" indent="-285753">
              <a:buFont typeface="Wingdings" panose="05000000000000000000" pitchFamily="2" charset="2"/>
              <a:buChar char="ü"/>
            </a:pPr>
            <a:r>
              <a:rPr lang="en-US" sz="1400" dirty="0"/>
              <a:t>Parking data is made available to 3rd party app developers to build interesting parking applications.</a:t>
            </a:r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RDS, DynamoDB, AWS Lambda, IoT Events, API Gateway, S3, CloudFront</a:t>
            </a:r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AWS Amplify NodeJS/Angular application</a:t>
            </a:r>
          </a:p>
          <a:p>
            <a:pPr marL="742960" lvl="1" indent="-285753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285753" indent="-285753">
              <a:buFont typeface="Wingdings" panose="05000000000000000000" pitchFamily="2" charset="2"/>
              <a:buChar char="ü"/>
            </a:pPr>
            <a:r>
              <a:rPr lang="en-US" sz="1400" dirty="0"/>
              <a:t>Infrastructure &amp; Code setup</a:t>
            </a:r>
          </a:p>
          <a:p>
            <a:pPr marL="742953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Single Click deployment of infrastructure &amp; code using CICD pipelines</a:t>
            </a:r>
          </a:p>
          <a:p>
            <a:pPr marL="742953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EKS based Jenkins server, Terraform, CloudFormation, AWS </a:t>
            </a:r>
            <a:r>
              <a:rPr lang="en-US" sz="1400" dirty="0" err="1"/>
              <a:t>CodePipeline</a:t>
            </a:r>
            <a:endParaRPr lang="en-US" sz="1400" dirty="0"/>
          </a:p>
          <a:p>
            <a:pPr marL="742953" lvl="1" indent="-285753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285753" indent="-285753">
              <a:buFont typeface="Wingdings" panose="05000000000000000000" pitchFamily="2" charset="2"/>
              <a:buChar char="ü"/>
            </a:pPr>
            <a:r>
              <a:rPr lang="en-US" sz="1400" dirty="0"/>
              <a:t>Platform security &amp; data protection.</a:t>
            </a:r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MQTT, SSL, X.509, IAM Roles, Cognito/JWT </a:t>
            </a:r>
            <a:r>
              <a:rPr lang="en-US" sz="1400" dirty="0" err="1"/>
              <a:t>Oauth</a:t>
            </a:r>
            <a:endParaRPr lang="en-US" sz="1400" dirty="0"/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EC2 &amp; RDS on Private Subnets only</a:t>
            </a:r>
          </a:p>
          <a:p>
            <a:pPr marL="742960" lvl="1" indent="-285753">
              <a:buFont typeface="Courier New" panose="02070309020205020404" pitchFamily="49" charset="0"/>
              <a:buChar char="o"/>
            </a:pPr>
            <a:r>
              <a:rPr lang="en-US" sz="1400" dirty="0"/>
              <a:t>AWS SSM for login to EC2/RDS</a:t>
            </a:r>
          </a:p>
          <a:p>
            <a:pPr marL="742960" lvl="1" indent="-285753">
              <a:buFont typeface="Courier New" panose="02070309020205020404" pitchFamily="49" charset="0"/>
              <a:buChar char="o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56854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5E3CC7-60D0-4B61-B1F2-9388A1E57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157" y="0"/>
            <a:ext cx="5160786" cy="6858000"/>
          </a:xfrm>
          <a:prstGeom prst="rect">
            <a:avLst/>
          </a:prstGeom>
        </p:spPr>
      </p:pic>
      <p:pic>
        <p:nvPicPr>
          <p:cNvPr id="4" name="Picture 4" descr="https://i1.wp.com/www.cbc.bb/wp-content/uploads/2019/07/smart-parking.png?resize=1210%2C642&amp;ssl=1">
            <a:extLst>
              <a:ext uri="{FF2B5EF4-FFF2-40B4-BE49-F238E27FC236}">
                <a16:creationId xmlns:a16="http://schemas.microsoft.com/office/drawing/2014/main" id="{8671B645-9E80-4112-A503-BD0D2607C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121568" y="1931191"/>
            <a:ext cx="6048376" cy="380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914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9346065-7331-4CAC-A075-1EE61EECB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922" y="638565"/>
            <a:ext cx="9068118" cy="62194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8F3BFA-F7D4-4C3A-B2D5-2DDD3A8255C5}"/>
              </a:ext>
            </a:extLst>
          </p:cNvPr>
          <p:cNvSpPr txBox="1"/>
          <p:nvPr/>
        </p:nvSpPr>
        <p:spPr>
          <a:xfrm>
            <a:off x="9202816" y="78733"/>
            <a:ext cx="308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AWS IoT Advance Architecture</a:t>
            </a:r>
          </a:p>
        </p:txBody>
      </p:sp>
    </p:spTree>
    <p:extLst>
      <p:ext uri="{BB962C8B-B14F-4D97-AF65-F5344CB8AC3E}">
        <p14:creationId xmlns:p14="http://schemas.microsoft.com/office/powerpoint/2010/main" val="4141904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E69A96-9F37-47D4-B3F8-8FE17DE1C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547" y="687818"/>
            <a:ext cx="9244013" cy="6170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155604-853B-48B8-B95A-DF1F4200CDE5}"/>
              </a:ext>
            </a:extLst>
          </p:cNvPr>
          <p:cNvSpPr txBox="1"/>
          <p:nvPr/>
        </p:nvSpPr>
        <p:spPr>
          <a:xfrm>
            <a:off x="9193291" y="104775"/>
            <a:ext cx="308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AWS IoT Advance Architecture</a:t>
            </a:r>
          </a:p>
        </p:txBody>
      </p:sp>
    </p:spTree>
    <p:extLst>
      <p:ext uri="{BB962C8B-B14F-4D97-AF65-F5344CB8AC3E}">
        <p14:creationId xmlns:p14="http://schemas.microsoft.com/office/powerpoint/2010/main" val="847152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64246F-A064-40AC-9313-E177A645F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3271"/>
            <a:ext cx="12192000" cy="6074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87487F-D326-412D-BCAA-CCBD9E80F363}"/>
              </a:ext>
            </a:extLst>
          </p:cNvPr>
          <p:cNvSpPr txBox="1"/>
          <p:nvPr/>
        </p:nvSpPr>
        <p:spPr>
          <a:xfrm>
            <a:off x="9038636" y="309245"/>
            <a:ext cx="315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AWS IoT Advanced Architecture</a:t>
            </a:r>
          </a:p>
        </p:txBody>
      </p:sp>
    </p:spTree>
    <p:extLst>
      <p:ext uri="{BB962C8B-B14F-4D97-AF65-F5344CB8AC3E}">
        <p14:creationId xmlns:p14="http://schemas.microsoft.com/office/powerpoint/2010/main" val="2569120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F31F2D-0D9A-48B7-9017-289EA4A716DC}"/>
              </a:ext>
            </a:extLst>
          </p:cNvPr>
          <p:cNvSpPr txBox="1"/>
          <p:nvPr/>
        </p:nvSpPr>
        <p:spPr>
          <a:xfrm>
            <a:off x="7365038" y="223520"/>
            <a:ext cx="4826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AWS IoT Simple Architecture for Capstone Project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06AF72-3D8A-46F1-BC69-2EBAE97DA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54" y="768886"/>
            <a:ext cx="11993364" cy="595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061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4775</TotalTime>
  <Words>1352</Words>
  <Application>Microsoft Office PowerPoint</Application>
  <PresentationFormat>Widescreen</PresentationFormat>
  <Paragraphs>167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Courier New</vt:lpstr>
      <vt:lpstr>Verdana</vt:lpstr>
      <vt:lpstr>Wingdings</vt:lpstr>
      <vt:lpstr>Wingdings 2</vt:lpstr>
      <vt:lpstr>Office Theme</vt:lpstr>
      <vt:lpstr>PowerPoint Presentation</vt:lpstr>
      <vt:lpstr>Demo Topics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Prajapati, Brijesh</dc:creator>
  <cp:lastModifiedBy>Prajapati, Brijesh</cp:lastModifiedBy>
  <cp:revision>135</cp:revision>
  <dcterms:created xsi:type="dcterms:W3CDTF">2019-11-18T12:50:13Z</dcterms:created>
  <dcterms:modified xsi:type="dcterms:W3CDTF">2020-06-27T14:48:42Z</dcterms:modified>
</cp:coreProperties>
</file>